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5" r:id="rId12"/>
    <p:sldId id="271" r:id="rId13"/>
    <p:sldId id="266" r:id="rId14"/>
    <p:sldId id="267" r:id="rId15"/>
    <p:sldId id="268" r:id="rId16"/>
    <p:sldId id="269" r:id="rId17"/>
  </p:sldIdLst>
  <p:sldSz cx="18288000" cy="10287000"/>
  <p:notesSz cx="6858000" cy="9144000"/>
  <p:embeddedFontLst>
    <p:embeddedFont>
      <p:font typeface="Open Sans Bold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25963-98A7-4476-8CD8-B68D75FDE28D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63906-0D2F-4F2D-A9F7-EE5754C19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6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A3C4-DE25-4274-93E2-FD86EC2AE1E2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8D9F7-0D09-4EFC-8CFA-2433ACD2AD1C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2C13-31C4-48E8-90C7-1C84DFB540BF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9218-9B1E-4BF9-B440-765431A44B4C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5C6B4-EF91-4CDB-863F-56BA888C2E60}" type="datetime1">
              <a:rPr lang="en-US" smtClean="0"/>
              <a:t>4/29/2025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56FC2-7AE7-4279-BC5A-AB6B7C04E2FF}" type="datetime1">
              <a:rPr lang="en-US" smtClean="0"/>
              <a:t>4/29/2025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683B-F56F-4B09-B43F-95259952020F}" type="datetime1">
              <a:rPr lang="en-US" smtClean="0"/>
              <a:t>4/29/2025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CE17C-7FEA-40A2-9C51-39CAB0E6702E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A5339-A41E-433E-A3CC-79B56327E488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A6C03-135C-433D-BE4E-E841C7C5693C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97394-C3AE-4E33-9AE5-07296A4DA769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1404E-40A6-4ED3-BFAB-6599A1894648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9.svg"/><Relationship Id="rId3" Type="http://schemas.openxmlformats.org/officeDocument/2006/relationships/image" Target="../media/image8.png"/><Relationship Id="rId7" Type="http://schemas.openxmlformats.org/officeDocument/2006/relationships/image" Target="../media/image13.svg"/><Relationship Id="rId12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image" Target="../media/image15.svg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05980" y="27214"/>
            <a:ext cx="19132080" cy="10287000"/>
          </a:xfrm>
          <a:custGeom>
            <a:avLst/>
            <a:gdLst/>
            <a:ahLst/>
            <a:cxnLst/>
            <a:rect l="l" t="t" r="r" b="b"/>
            <a:pathLst>
              <a:path w="19132080" h="10287000">
                <a:moveTo>
                  <a:pt x="0" y="0"/>
                </a:moveTo>
                <a:lnTo>
                  <a:pt x="19132080" y="0"/>
                </a:lnTo>
                <a:lnTo>
                  <a:pt x="19132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991" b="-4299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354020" y="3294483"/>
            <a:ext cx="6664046" cy="5344056"/>
          </a:xfrm>
          <a:custGeom>
            <a:avLst/>
            <a:gdLst/>
            <a:ahLst/>
            <a:cxnLst/>
            <a:rect l="l" t="t" r="r" b="b"/>
            <a:pathLst>
              <a:path w="6664046" h="5344056">
                <a:moveTo>
                  <a:pt x="0" y="0"/>
                </a:moveTo>
                <a:lnTo>
                  <a:pt x="6664046" y="0"/>
                </a:lnTo>
                <a:lnTo>
                  <a:pt x="6664046" y="5344057"/>
                </a:lnTo>
                <a:lnTo>
                  <a:pt x="0" y="5344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512" b="-275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87868" y="1917870"/>
            <a:ext cx="14162484" cy="1052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ORGANISATION DES NATIONS UNIES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586867" y="465626"/>
            <a:ext cx="7114266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37087" y="8962955"/>
            <a:ext cx="7297913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Dr. Ricardo Augustin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9258300"/>
          </a:xfrm>
          <a:custGeom>
            <a:avLst/>
            <a:gdLst/>
            <a:ahLst/>
            <a:cxnLst/>
            <a:rect l="l" t="t" r="r" b="b"/>
            <a:pathLst>
              <a:path w="18288000" h="9258300">
                <a:moveTo>
                  <a:pt x="0" y="0"/>
                </a:moveTo>
                <a:lnTo>
                  <a:pt x="18288000" y="0"/>
                </a:lnTo>
                <a:lnTo>
                  <a:pt x="182880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3209" b="-5432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6323" y="1395094"/>
            <a:ext cx="6749031" cy="3086100"/>
            <a:chOff x="0" y="0"/>
            <a:chExt cx="1777523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77523" cy="812800"/>
            </a:xfrm>
            <a:custGeom>
              <a:avLst/>
              <a:gdLst/>
              <a:ahLst/>
              <a:cxnLst/>
              <a:rect l="l" t="t" r="r" b="b"/>
              <a:pathLst>
                <a:path w="1777523" h="812800">
                  <a:moveTo>
                    <a:pt x="58503" y="0"/>
                  </a:moveTo>
                  <a:lnTo>
                    <a:pt x="1719020" y="0"/>
                  </a:lnTo>
                  <a:cubicBezTo>
                    <a:pt x="1751330" y="0"/>
                    <a:pt x="1777523" y="26193"/>
                    <a:pt x="1777523" y="58503"/>
                  </a:cubicBezTo>
                  <a:lnTo>
                    <a:pt x="1777523" y="754297"/>
                  </a:lnTo>
                  <a:cubicBezTo>
                    <a:pt x="1777523" y="769813"/>
                    <a:pt x="1771359" y="784693"/>
                    <a:pt x="1760387" y="795665"/>
                  </a:cubicBezTo>
                  <a:cubicBezTo>
                    <a:pt x="1749416" y="806636"/>
                    <a:pt x="1734536" y="812800"/>
                    <a:pt x="1719020" y="812800"/>
                  </a:cubicBezTo>
                  <a:lnTo>
                    <a:pt x="58503" y="812800"/>
                  </a:lnTo>
                  <a:cubicBezTo>
                    <a:pt x="42987" y="812800"/>
                    <a:pt x="28107" y="806636"/>
                    <a:pt x="17135" y="795665"/>
                  </a:cubicBezTo>
                  <a:cubicBezTo>
                    <a:pt x="6164" y="784693"/>
                    <a:pt x="0" y="769813"/>
                    <a:pt x="0" y="754297"/>
                  </a:cubicBezTo>
                  <a:lnTo>
                    <a:pt x="0" y="58503"/>
                  </a:lnTo>
                  <a:cubicBezTo>
                    <a:pt x="0" y="42987"/>
                    <a:pt x="6164" y="28107"/>
                    <a:pt x="17135" y="17135"/>
                  </a:cubicBezTo>
                  <a:cubicBezTo>
                    <a:pt x="28107" y="6164"/>
                    <a:pt x="42987" y="0"/>
                    <a:pt x="58503" y="0"/>
                  </a:cubicBezTo>
                  <a:close/>
                </a:path>
              </a:pathLst>
            </a:custGeom>
            <a:solidFill>
              <a:srgbClr val="B5805B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77523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329238" y="1302944"/>
            <a:ext cx="3086100" cy="30861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E2E2E2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757771" y="1543050"/>
            <a:ext cx="7092835" cy="3086100"/>
            <a:chOff x="0" y="0"/>
            <a:chExt cx="1868072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68072" cy="812800"/>
            </a:xfrm>
            <a:custGeom>
              <a:avLst/>
              <a:gdLst/>
              <a:ahLst/>
              <a:cxnLst/>
              <a:rect l="l" t="t" r="r" b="b"/>
              <a:pathLst>
                <a:path w="1868072" h="812800">
                  <a:moveTo>
                    <a:pt x="55667" y="0"/>
                  </a:moveTo>
                  <a:lnTo>
                    <a:pt x="1812404" y="0"/>
                  </a:lnTo>
                  <a:cubicBezTo>
                    <a:pt x="1827168" y="0"/>
                    <a:pt x="1841328" y="5865"/>
                    <a:pt x="1851767" y="16305"/>
                  </a:cubicBezTo>
                  <a:cubicBezTo>
                    <a:pt x="1862207" y="26744"/>
                    <a:pt x="1868072" y="40903"/>
                    <a:pt x="1868072" y="55667"/>
                  </a:cubicBezTo>
                  <a:lnTo>
                    <a:pt x="1868072" y="757133"/>
                  </a:lnTo>
                  <a:cubicBezTo>
                    <a:pt x="1868072" y="787877"/>
                    <a:pt x="1843149" y="812800"/>
                    <a:pt x="1812404" y="812800"/>
                  </a:cubicBezTo>
                  <a:lnTo>
                    <a:pt x="55667" y="812800"/>
                  </a:lnTo>
                  <a:cubicBezTo>
                    <a:pt x="40903" y="812800"/>
                    <a:pt x="26744" y="806935"/>
                    <a:pt x="16305" y="796495"/>
                  </a:cubicBezTo>
                  <a:cubicBezTo>
                    <a:pt x="5865" y="786056"/>
                    <a:pt x="0" y="771897"/>
                    <a:pt x="0" y="757133"/>
                  </a:cubicBezTo>
                  <a:lnTo>
                    <a:pt x="0" y="55667"/>
                  </a:lnTo>
                  <a:cubicBezTo>
                    <a:pt x="0" y="40903"/>
                    <a:pt x="5865" y="26744"/>
                    <a:pt x="16305" y="16305"/>
                  </a:cubicBezTo>
                  <a:cubicBezTo>
                    <a:pt x="26744" y="5865"/>
                    <a:pt x="40903" y="0"/>
                    <a:pt x="55667" y="0"/>
                  </a:cubicBezTo>
                  <a:close/>
                </a:path>
              </a:pathLst>
            </a:custGeom>
            <a:solidFill>
              <a:srgbClr val="E2E2E2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86807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06323" y="5783685"/>
            <a:ext cx="6935973" cy="3086100"/>
            <a:chOff x="0" y="0"/>
            <a:chExt cx="1826758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26758" cy="812800"/>
            </a:xfrm>
            <a:custGeom>
              <a:avLst/>
              <a:gdLst/>
              <a:ahLst/>
              <a:cxnLst/>
              <a:rect l="l" t="t" r="r" b="b"/>
              <a:pathLst>
                <a:path w="1826758" h="812800">
                  <a:moveTo>
                    <a:pt x="56926" y="0"/>
                  </a:moveTo>
                  <a:lnTo>
                    <a:pt x="1769832" y="0"/>
                  </a:lnTo>
                  <a:cubicBezTo>
                    <a:pt x="1784930" y="0"/>
                    <a:pt x="1799409" y="5998"/>
                    <a:pt x="1810085" y="16673"/>
                  </a:cubicBezTo>
                  <a:cubicBezTo>
                    <a:pt x="1820761" y="27349"/>
                    <a:pt x="1826758" y="41828"/>
                    <a:pt x="1826758" y="56926"/>
                  </a:cubicBezTo>
                  <a:lnTo>
                    <a:pt x="1826758" y="755874"/>
                  </a:lnTo>
                  <a:cubicBezTo>
                    <a:pt x="1826758" y="787313"/>
                    <a:pt x="1801272" y="812800"/>
                    <a:pt x="1769832" y="812800"/>
                  </a:cubicBezTo>
                  <a:lnTo>
                    <a:pt x="56926" y="812800"/>
                  </a:lnTo>
                  <a:cubicBezTo>
                    <a:pt x="25487" y="812800"/>
                    <a:pt x="0" y="787313"/>
                    <a:pt x="0" y="755874"/>
                  </a:cubicBezTo>
                  <a:lnTo>
                    <a:pt x="0" y="56926"/>
                  </a:lnTo>
                  <a:cubicBezTo>
                    <a:pt x="0" y="25487"/>
                    <a:pt x="25487" y="0"/>
                    <a:pt x="56926" y="0"/>
                  </a:cubicBezTo>
                  <a:close/>
                </a:path>
              </a:pathLst>
            </a:custGeom>
            <a:solidFill>
              <a:srgbClr val="E2E2E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826758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329238" y="5560483"/>
            <a:ext cx="3086100" cy="3086100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E2E2E2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032054" y="5783685"/>
            <a:ext cx="6818552" cy="3086100"/>
            <a:chOff x="0" y="0"/>
            <a:chExt cx="1795833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795833" cy="812800"/>
            </a:xfrm>
            <a:custGeom>
              <a:avLst/>
              <a:gdLst/>
              <a:ahLst/>
              <a:cxnLst/>
              <a:rect l="l" t="t" r="r" b="b"/>
              <a:pathLst>
                <a:path w="1795833" h="812800">
                  <a:moveTo>
                    <a:pt x="57906" y="0"/>
                  </a:moveTo>
                  <a:lnTo>
                    <a:pt x="1737926" y="0"/>
                  </a:lnTo>
                  <a:cubicBezTo>
                    <a:pt x="1753284" y="0"/>
                    <a:pt x="1768013" y="6101"/>
                    <a:pt x="1778872" y="16960"/>
                  </a:cubicBezTo>
                  <a:cubicBezTo>
                    <a:pt x="1789732" y="27820"/>
                    <a:pt x="1795833" y="42549"/>
                    <a:pt x="1795833" y="57906"/>
                  </a:cubicBezTo>
                  <a:lnTo>
                    <a:pt x="1795833" y="754894"/>
                  </a:lnTo>
                  <a:cubicBezTo>
                    <a:pt x="1795833" y="770251"/>
                    <a:pt x="1789732" y="784980"/>
                    <a:pt x="1778872" y="795840"/>
                  </a:cubicBezTo>
                  <a:cubicBezTo>
                    <a:pt x="1768013" y="806699"/>
                    <a:pt x="1753284" y="812800"/>
                    <a:pt x="1737926" y="812800"/>
                  </a:cubicBezTo>
                  <a:lnTo>
                    <a:pt x="57906" y="812800"/>
                  </a:lnTo>
                  <a:cubicBezTo>
                    <a:pt x="42549" y="812800"/>
                    <a:pt x="27820" y="806699"/>
                    <a:pt x="16960" y="795840"/>
                  </a:cubicBezTo>
                  <a:cubicBezTo>
                    <a:pt x="6101" y="784980"/>
                    <a:pt x="0" y="770251"/>
                    <a:pt x="0" y="754894"/>
                  </a:cubicBezTo>
                  <a:lnTo>
                    <a:pt x="0" y="57906"/>
                  </a:lnTo>
                  <a:cubicBezTo>
                    <a:pt x="0" y="42549"/>
                    <a:pt x="6101" y="27820"/>
                    <a:pt x="16960" y="16960"/>
                  </a:cubicBezTo>
                  <a:cubicBezTo>
                    <a:pt x="27820" y="6101"/>
                    <a:pt x="42549" y="0"/>
                    <a:pt x="57906" y="0"/>
                  </a:cubicBezTo>
                  <a:close/>
                </a:path>
              </a:pathLst>
            </a:custGeom>
            <a:solidFill>
              <a:srgbClr val="B5805B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795833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822974" y="-171450"/>
            <a:ext cx="14398226" cy="1654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</a:t>
            </a:r>
            <a:r>
              <a:rPr lang="en-US" sz="92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CRÉATION </a:t>
            </a:r>
            <a:r>
              <a:rPr lang="en-US" sz="9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 L‘ONU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29024" y="1892859"/>
            <a:ext cx="6802555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800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Première Guerre </a:t>
            </a:r>
            <a:r>
              <a:rPr lang="en-US" sz="4800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Mondiale</a:t>
            </a:r>
            <a:r>
              <a:rPr lang="en-US" sz="4800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032054" y="2037874"/>
            <a:ext cx="6609002" cy="1797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Création</a:t>
            </a:r>
            <a:r>
              <a:rPr lang="en-US" sz="4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la </a:t>
            </a:r>
            <a:r>
              <a:rPr lang="en-US" sz="4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Société</a:t>
            </a:r>
            <a:r>
              <a:rPr lang="en-US" sz="4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Nations  SDN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8664" y="6134840"/>
            <a:ext cx="7122915" cy="273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Échec</a:t>
            </a:r>
            <a:r>
              <a:rPr lang="en-US" sz="4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la SDN</a:t>
            </a:r>
          </a:p>
          <a:p>
            <a:pPr algn="ctr">
              <a:lnSpc>
                <a:spcPts val="7279"/>
              </a:lnSpc>
            </a:pPr>
            <a:r>
              <a:rPr lang="en-US" sz="4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2e Guerre </a:t>
            </a:r>
            <a:r>
              <a:rPr lang="en-US" sz="4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Mondiale</a:t>
            </a:r>
            <a:endParaRPr lang="en-US" sz="4800" b="1" dirty="0">
              <a:solidFill>
                <a:schemeClr val="tx2">
                  <a:lumMod val="60000"/>
                  <a:lumOff val="40000"/>
                </a:schemeClr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7279"/>
              </a:lnSpc>
            </a:pPr>
            <a:endParaRPr lang="en-US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1492350" y="6835563"/>
            <a:ext cx="5897960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Création de l’ONU</a:t>
            </a:r>
          </a:p>
        </p:txBody>
      </p:sp>
      <p:sp>
        <p:nvSpPr>
          <p:cNvPr id="26" name="Espace réservé du numéro de diapositive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29200" y="1028700"/>
            <a:ext cx="8229600" cy="8229600"/>
          </a:xfrm>
          <a:custGeom>
            <a:avLst/>
            <a:gdLst/>
            <a:ahLst/>
            <a:cxnLst/>
            <a:rect l="l" t="t" r="r" b="b"/>
            <a:pathLst>
              <a:path w="8229600" h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446289"/>
          </a:xfrm>
          <a:custGeom>
            <a:avLst/>
            <a:gdLst/>
            <a:ahLst/>
            <a:cxnLst/>
            <a:rect l="l" t="t" r="r" b="b"/>
            <a:pathLst>
              <a:path w="18288000" h="10446289">
                <a:moveTo>
                  <a:pt x="0" y="0"/>
                </a:moveTo>
                <a:lnTo>
                  <a:pt x="18288000" y="0"/>
                </a:lnTo>
                <a:lnTo>
                  <a:pt x="18288000" y="10446289"/>
                </a:lnTo>
                <a:lnTo>
                  <a:pt x="0" y="104462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0890" r="-11004" b="-53441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62000" y="1847348"/>
            <a:ext cx="16764000" cy="6751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665"/>
              </a:lnSpc>
            </a:pP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L’ONU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succède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à la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Société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Nations (SDN). Son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siège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situe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à New York. A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création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1945,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l’ONU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comptait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51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États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membres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L’ONU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ouverte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à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tous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Etats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remplissant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certaines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conditions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d’admission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;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presque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tous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Etats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au monde (194)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sont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désormais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membres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•Le Vatican et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l’Etat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la Palestine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statut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membres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observateurs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</a:p>
          <a:p>
            <a:pPr algn="just">
              <a:lnSpc>
                <a:spcPts val="6665"/>
              </a:lnSpc>
            </a:pP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Taïwan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étant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reconnu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comme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province de la Chine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Populaire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a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été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exclus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l’ONU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1971,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il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aujourd’hui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membre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observateur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algn="just">
              <a:lnSpc>
                <a:spcPts val="6665"/>
              </a:lnSpc>
            </a:pPr>
            <a:endParaRPr lang="en-US" sz="28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6665"/>
              </a:lnSpc>
            </a:pPr>
            <a:endParaRPr lang="en-US" sz="28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562542" cy="10150432"/>
          </a:xfrm>
          <a:custGeom>
            <a:avLst/>
            <a:gdLst/>
            <a:ahLst/>
            <a:cxnLst/>
            <a:rect l="l" t="t" r="r" b="b"/>
            <a:pathLst>
              <a:path w="18562542" h="10150432">
                <a:moveTo>
                  <a:pt x="0" y="0"/>
                </a:moveTo>
                <a:lnTo>
                  <a:pt x="18562542" y="0"/>
                </a:lnTo>
                <a:lnTo>
                  <a:pt x="18562542" y="10150432"/>
                </a:lnTo>
                <a:lnTo>
                  <a:pt x="0" y="10150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0337" r="-3565" b="-4905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95857" y="4600488"/>
            <a:ext cx="8210707" cy="1888463"/>
          </a:xfrm>
          <a:custGeom>
            <a:avLst/>
            <a:gdLst/>
            <a:ahLst/>
            <a:cxnLst/>
            <a:rect l="l" t="t" r="r" b="b"/>
            <a:pathLst>
              <a:path w="8210707" h="1888463">
                <a:moveTo>
                  <a:pt x="0" y="0"/>
                </a:moveTo>
                <a:lnTo>
                  <a:pt x="8210708" y="0"/>
                </a:lnTo>
                <a:lnTo>
                  <a:pt x="8210708" y="1888462"/>
                </a:lnTo>
                <a:lnTo>
                  <a:pt x="0" y="18884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633556" y="4586860"/>
            <a:ext cx="8057371" cy="1853195"/>
          </a:xfrm>
          <a:custGeom>
            <a:avLst/>
            <a:gdLst/>
            <a:ahLst/>
            <a:cxnLst/>
            <a:rect l="l" t="t" r="r" b="b"/>
            <a:pathLst>
              <a:path w="8057371" h="1853195">
                <a:moveTo>
                  <a:pt x="0" y="0"/>
                </a:moveTo>
                <a:lnTo>
                  <a:pt x="8057371" y="0"/>
                </a:lnTo>
                <a:lnTo>
                  <a:pt x="8057371" y="1853195"/>
                </a:lnTo>
                <a:lnTo>
                  <a:pt x="0" y="18531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633556" y="7030605"/>
            <a:ext cx="8077727" cy="1857877"/>
          </a:xfrm>
          <a:custGeom>
            <a:avLst/>
            <a:gdLst/>
            <a:ahLst/>
            <a:cxnLst/>
            <a:rect l="l" t="t" r="r" b="b"/>
            <a:pathLst>
              <a:path w="8077727" h="1857877">
                <a:moveTo>
                  <a:pt x="0" y="0"/>
                </a:moveTo>
                <a:lnTo>
                  <a:pt x="8077727" y="0"/>
                </a:lnTo>
                <a:lnTo>
                  <a:pt x="8077727" y="1857878"/>
                </a:lnTo>
                <a:lnTo>
                  <a:pt x="0" y="18578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95857" y="7030605"/>
            <a:ext cx="8210707" cy="1888463"/>
          </a:xfrm>
          <a:custGeom>
            <a:avLst/>
            <a:gdLst/>
            <a:ahLst/>
            <a:cxnLst/>
            <a:rect l="l" t="t" r="r" b="b"/>
            <a:pathLst>
              <a:path w="8210707" h="1888463">
                <a:moveTo>
                  <a:pt x="0" y="0"/>
                </a:moveTo>
                <a:lnTo>
                  <a:pt x="8210708" y="0"/>
                </a:lnTo>
                <a:lnTo>
                  <a:pt x="8210708" y="1888463"/>
                </a:lnTo>
                <a:lnTo>
                  <a:pt x="0" y="18884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448663" y="1816560"/>
            <a:ext cx="11155362" cy="2565733"/>
          </a:xfrm>
          <a:custGeom>
            <a:avLst/>
            <a:gdLst/>
            <a:ahLst/>
            <a:cxnLst/>
            <a:rect l="l" t="t" r="r" b="b"/>
            <a:pathLst>
              <a:path w="11155362" h="2565733">
                <a:moveTo>
                  <a:pt x="0" y="0"/>
                </a:moveTo>
                <a:lnTo>
                  <a:pt x="11155362" y="0"/>
                </a:lnTo>
                <a:lnTo>
                  <a:pt x="11155362" y="2565733"/>
                </a:lnTo>
                <a:lnTo>
                  <a:pt x="0" y="25657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23864"/>
            <a:ext cx="18562542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3209" r="-11111" b="-54320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981200" y="1669932"/>
            <a:ext cx="13205520" cy="1368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cinq </a:t>
            </a:r>
            <a:r>
              <a:rPr lang="en-US" sz="80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finalités</a:t>
            </a:r>
            <a:r>
              <a:rPr lang="en-US" sz="8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80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l’ONU</a:t>
            </a:r>
            <a:endParaRPr lang="en-US" sz="80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981200" y="3613378"/>
            <a:ext cx="17602199" cy="74892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1)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Maintien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la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paix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de la </a:t>
            </a:r>
            <a:r>
              <a:rPr lang="en-US" sz="3600" b="1" dirty="0" err="1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sécurité</a:t>
            </a:r>
            <a:r>
              <a:rPr lang="en-US" sz="36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internationals</a:t>
            </a:r>
          </a:p>
          <a:p>
            <a:pPr>
              <a:lnSpc>
                <a:spcPts val="7279"/>
              </a:lnSpc>
            </a:pP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2) Protection des droits de </a:t>
            </a:r>
            <a:r>
              <a:rPr lang="en-US" sz="3600" b="1" dirty="0" err="1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l’Homme</a:t>
            </a:r>
            <a:endParaRPr lang="en-US" sz="3600" b="1" dirty="0" smtClean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>
              <a:lnSpc>
                <a:spcPts val="7279"/>
              </a:lnSpc>
            </a:pP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3)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Développement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économique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</a:t>
            </a:r>
            <a:r>
              <a:rPr lang="en-US" sz="36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social</a:t>
            </a:r>
          </a:p>
          <a:p>
            <a:pPr>
              <a:lnSpc>
                <a:spcPts val="7279"/>
              </a:lnSpc>
            </a:pP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  <a:r>
              <a:rPr lang="en-US" sz="36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 Promotion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politique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peuples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dépendants</a:t>
            </a:r>
            <a:endParaRPr lang="en-US" sz="36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>
              <a:lnSpc>
                <a:spcPts val="7279"/>
              </a:lnSpc>
            </a:pP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5)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Renforcement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liens entre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Etats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souverains</a:t>
            </a:r>
            <a:endParaRPr lang="en-US" sz="36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7279"/>
              </a:lnSpc>
            </a:pPr>
            <a:endParaRPr lang="en-US" sz="54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7279"/>
              </a:lnSpc>
            </a:pPr>
            <a:endParaRPr lang="en-US" sz="54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7279"/>
              </a:lnSpc>
            </a:pPr>
            <a:endParaRPr lang="en-US" sz="5199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005" y="0"/>
            <a:ext cx="18189995" cy="10472462"/>
          </a:xfrm>
          <a:custGeom>
            <a:avLst/>
            <a:gdLst/>
            <a:ahLst/>
            <a:cxnLst/>
            <a:rect l="l" t="t" r="r" b="b"/>
            <a:pathLst>
              <a:path w="18189995" h="10472462">
                <a:moveTo>
                  <a:pt x="0" y="0"/>
                </a:moveTo>
                <a:lnTo>
                  <a:pt x="18189995" y="0"/>
                </a:lnTo>
                <a:lnTo>
                  <a:pt x="18189995" y="10472462"/>
                </a:lnTo>
                <a:lnTo>
                  <a:pt x="0" y="10472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7669" r="-1850" b="-49237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6748192" y="2041923"/>
            <a:ext cx="5246370" cy="5246370"/>
            <a:chOff x="0" y="0"/>
            <a:chExt cx="6350889" cy="6350889"/>
          </a:xfrm>
        </p:grpSpPr>
        <p:sp>
          <p:nvSpPr>
            <p:cNvPr id="4" name="Freeform 4"/>
            <p:cNvSpPr/>
            <p:nvPr/>
          </p:nvSpPr>
          <p:spPr>
            <a:xfrm>
              <a:off x="63500" y="63500"/>
              <a:ext cx="6223889" cy="6223762"/>
            </a:xfrm>
            <a:custGeom>
              <a:avLst/>
              <a:gdLst/>
              <a:ahLst/>
              <a:cxnLst/>
              <a:rect l="l" t="t" r="r" b="b"/>
              <a:pathLst>
                <a:path w="6223889" h="6223762">
                  <a:moveTo>
                    <a:pt x="6223889" y="3111881"/>
                  </a:moveTo>
                  <a:cubicBezTo>
                    <a:pt x="6223889" y="4830572"/>
                    <a:pt x="4830572" y="6223762"/>
                    <a:pt x="3112008" y="6223762"/>
                  </a:cubicBezTo>
                  <a:cubicBezTo>
                    <a:pt x="1393444" y="6223762"/>
                    <a:pt x="0" y="4830572"/>
                    <a:pt x="0" y="3111881"/>
                  </a:cubicBezTo>
                  <a:cubicBezTo>
                    <a:pt x="0" y="1393190"/>
                    <a:pt x="1393317" y="0"/>
                    <a:pt x="3111881" y="0"/>
                  </a:cubicBezTo>
                  <a:cubicBezTo>
                    <a:pt x="4830445" y="0"/>
                    <a:pt x="6223889" y="1393317"/>
                    <a:pt x="6223889" y="3111881"/>
                  </a:cubicBezTo>
                  <a:close/>
                </a:path>
              </a:pathLst>
            </a:custGeom>
            <a:solidFill>
              <a:srgbClr val="02408B"/>
            </a:solidFill>
            <a:ln w="12700">
              <a:solidFill>
                <a:srgbClr val="000000"/>
              </a:solidFill>
            </a:ln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6350889" cy="6350762"/>
            </a:xfrm>
            <a:custGeom>
              <a:avLst/>
              <a:gdLst/>
              <a:ahLst/>
              <a:cxnLst/>
              <a:rect l="l" t="t" r="r" b="b"/>
              <a:pathLst>
                <a:path w="6350889" h="6350762">
                  <a:moveTo>
                    <a:pt x="6350889" y="3175381"/>
                  </a:moveTo>
                  <a:cubicBezTo>
                    <a:pt x="6350889" y="4023614"/>
                    <a:pt x="6020562" y="4821047"/>
                    <a:pt x="5420868" y="5420741"/>
                  </a:cubicBezTo>
                  <a:cubicBezTo>
                    <a:pt x="4821174" y="6020436"/>
                    <a:pt x="4023741" y="6350762"/>
                    <a:pt x="3175508" y="6350762"/>
                  </a:cubicBezTo>
                  <a:cubicBezTo>
                    <a:pt x="2327275" y="6350762"/>
                    <a:pt x="1529842" y="6020435"/>
                    <a:pt x="930148" y="5420741"/>
                  </a:cubicBezTo>
                  <a:cubicBezTo>
                    <a:pt x="330327" y="4821047"/>
                    <a:pt x="0" y="4023614"/>
                    <a:pt x="0" y="3175381"/>
                  </a:cubicBezTo>
                  <a:cubicBezTo>
                    <a:pt x="0" y="2327148"/>
                    <a:pt x="330327" y="1529715"/>
                    <a:pt x="930021" y="930021"/>
                  </a:cubicBezTo>
                  <a:cubicBezTo>
                    <a:pt x="1529715" y="330327"/>
                    <a:pt x="2327275" y="0"/>
                    <a:pt x="3175381" y="0"/>
                  </a:cubicBezTo>
                  <a:cubicBezTo>
                    <a:pt x="4023614" y="0"/>
                    <a:pt x="4821047" y="330327"/>
                    <a:pt x="5420741" y="930021"/>
                  </a:cubicBezTo>
                  <a:cubicBezTo>
                    <a:pt x="6020562" y="1529842"/>
                    <a:pt x="6350889" y="2327275"/>
                    <a:pt x="6350889" y="3175381"/>
                  </a:cubicBezTo>
                  <a:close/>
                </a:path>
              </a:pathLst>
            </a:custGeom>
            <a:blipFill>
              <a:blip r:embed="rId3"/>
              <a:stretch>
                <a:fillRect l="-30" r="-30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336543" y="1862140"/>
            <a:ext cx="6127734" cy="919160"/>
          </a:xfrm>
          <a:custGeom>
            <a:avLst/>
            <a:gdLst/>
            <a:ahLst/>
            <a:cxnLst/>
            <a:rect l="l" t="t" r="r" b="b"/>
            <a:pathLst>
              <a:path w="6127734" h="919160">
                <a:moveTo>
                  <a:pt x="0" y="0"/>
                </a:moveTo>
                <a:lnTo>
                  <a:pt x="6127733" y="0"/>
                </a:lnTo>
                <a:lnTo>
                  <a:pt x="6127733" y="919160"/>
                </a:lnTo>
                <a:lnTo>
                  <a:pt x="0" y="9191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  <a:ln w="38100" cap="sq">
            <a:solidFill>
              <a:srgbClr val="FFFFFF"/>
            </a:solidFill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1994562" y="1866900"/>
            <a:ext cx="6042782" cy="906417"/>
          </a:xfrm>
          <a:custGeom>
            <a:avLst/>
            <a:gdLst/>
            <a:ahLst/>
            <a:cxnLst/>
            <a:rect l="l" t="t" r="r" b="b"/>
            <a:pathLst>
              <a:path w="6042782" h="906417">
                <a:moveTo>
                  <a:pt x="0" y="0"/>
                </a:moveTo>
                <a:lnTo>
                  <a:pt x="6042782" y="0"/>
                </a:lnTo>
                <a:lnTo>
                  <a:pt x="6042782" y="906417"/>
                </a:lnTo>
                <a:lnTo>
                  <a:pt x="0" y="9064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038299" y="6963747"/>
            <a:ext cx="7035296" cy="1061009"/>
          </a:xfrm>
          <a:custGeom>
            <a:avLst/>
            <a:gdLst/>
            <a:ahLst/>
            <a:cxnLst/>
            <a:rect l="l" t="t" r="r" b="b"/>
            <a:pathLst>
              <a:path w="7073395" h="1061009">
                <a:moveTo>
                  <a:pt x="0" y="0"/>
                </a:moveTo>
                <a:lnTo>
                  <a:pt x="7073395" y="0"/>
                </a:lnTo>
                <a:lnTo>
                  <a:pt x="7073395" y="1061009"/>
                </a:lnTo>
                <a:lnTo>
                  <a:pt x="0" y="10610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28700" y="6847882"/>
            <a:ext cx="6417451" cy="962618"/>
          </a:xfrm>
          <a:custGeom>
            <a:avLst/>
            <a:gdLst/>
            <a:ahLst/>
            <a:cxnLst/>
            <a:rect l="l" t="t" r="r" b="b"/>
            <a:pathLst>
              <a:path w="6417451" h="962618">
                <a:moveTo>
                  <a:pt x="0" y="0"/>
                </a:moveTo>
                <a:lnTo>
                  <a:pt x="6417451" y="0"/>
                </a:lnTo>
                <a:lnTo>
                  <a:pt x="6417451" y="962618"/>
                </a:lnTo>
                <a:lnTo>
                  <a:pt x="0" y="9626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538230" y="8567434"/>
            <a:ext cx="10106944" cy="1516042"/>
          </a:xfrm>
          <a:custGeom>
            <a:avLst/>
            <a:gdLst/>
            <a:ahLst/>
            <a:cxnLst/>
            <a:rect l="l" t="t" r="r" b="b"/>
            <a:pathLst>
              <a:path w="10106944" h="1516042">
                <a:moveTo>
                  <a:pt x="0" y="0"/>
                </a:moveTo>
                <a:lnTo>
                  <a:pt x="10106944" y="0"/>
                </a:lnTo>
                <a:lnTo>
                  <a:pt x="10106944" y="1516042"/>
                </a:lnTo>
                <a:lnTo>
                  <a:pt x="0" y="15160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361274" y="7084871"/>
            <a:ext cx="443666" cy="1381062"/>
          </a:xfrm>
          <a:custGeom>
            <a:avLst/>
            <a:gdLst/>
            <a:ahLst/>
            <a:cxnLst/>
            <a:rect l="l" t="t" r="r" b="b"/>
            <a:pathLst>
              <a:path w="443666" h="1381062">
                <a:moveTo>
                  <a:pt x="0" y="0"/>
                </a:moveTo>
                <a:lnTo>
                  <a:pt x="443666" y="0"/>
                </a:lnTo>
                <a:lnTo>
                  <a:pt x="443666" y="1381062"/>
                </a:lnTo>
                <a:lnTo>
                  <a:pt x="0" y="1381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963776" y="5555688"/>
            <a:ext cx="1001002" cy="1408059"/>
          </a:xfrm>
          <a:custGeom>
            <a:avLst/>
            <a:gdLst/>
            <a:ahLst/>
            <a:cxnLst/>
            <a:rect l="l" t="t" r="r" b="b"/>
            <a:pathLst>
              <a:path w="1001002" h="1408059">
                <a:moveTo>
                  <a:pt x="0" y="0"/>
                </a:moveTo>
                <a:lnTo>
                  <a:pt x="1001001" y="0"/>
                </a:lnTo>
                <a:lnTo>
                  <a:pt x="1001001" y="1408059"/>
                </a:lnTo>
                <a:lnTo>
                  <a:pt x="0" y="140805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464276" y="1868441"/>
            <a:ext cx="1506113" cy="753057"/>
          </a:xfrm>
          <a:custGeom>
            <a:avLst/>
            <a:gdLst/>
            <a:ahLst/>
            <a:cxnLst/>
            <a:rect l="l" t="t" r="r" b="b"/>
            <a:pathLst>
              <a:path w="1506113" h="753057">
                <a:moveTo>
                  <a:pt x="0" y="0"/>
                </a:moveTo>
                <a:lnTo>
                  <a:pt x="1506114" y="0"/>
                </a:lnTo>
                <a:lnTo>
                  <a:pt x="1506114" y="753057"/>
                </a:lnTo>
                <a:lnTo>
                  <a:pt x="0" y="7530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038299" y="1651784"/>
            <a:ext cx="956263" cy="1181898"/>
          </a:xfrm>
          <a:custGeom>
            <a:avLst/>
            <a:gdLst/>
            <a:ahLst/>
            <a:cxnLst/>
            <a:rect l="l" t="t" r="r" b="b"/>
            <a:pathLst>
              <a:path w="956263" h="1181898">
                <a:moveTo>
                  <a:pt x="0" y="0"/>
                </a:moveTo>
                <a:lnTo>
                  <a:pt x="956263" y="0"/>
                </a:lnTo>
                <a:lnTo>
                  <a:pt x="956263" y="1181898"/>
                </a:lnTo>
                <a:lnTo>
                  <a:pt x="0" y="118189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038299" y="5624285"/>
            <a:ext cx="2733596" cy="1339462"/>
          </a:xfrm>
          <a:custGeom>
            <a:avLst/>
            <a:gdLst/>
            <a:ahLst/>
            <a:cxnLst/>
            <a:rect l="l" t="t" r="r" b="b"/>
            <a:pathLst>
              <a:path w="2733596" h="1339462">
                <a:moveTo>
                  <a:pt x="0" y="0"/>
                </a:moveTo>
                <a:lnTo>
                  <a:pt x="2733597" y="0"/>
                </a:lnTo>
                <a:lnTo>
                  <a:pt x="2733597" y="1339462"/>
                </a:lnTo>
                <a:lnTo>
                  <a:pt x="0" y="133946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989854" y="3887850"/>
            <a:ext cx="2763044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ONU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28575" y="-68408"/>
            <a:ext cx="13665398" cy="1505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6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ORGANES DE L’ONU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62877" y="2019158"/>
            <a:ext cx="5489508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L'Assemblée Générale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994562" y="1965723"/>
            <a:ext cx="6225344" cy="65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9"/>
              </a:lnSpc>
            </a:pPr>
            <a:r>
              <a:rPr lang="en-US" sz="3807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Secrétariat Général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21153" y="7008671"/>
            <a:ext cx="5343624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Conseil de sécurité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942105" y="7135197"/>
            <a:ext cx="5171979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</a:t>
            </a:r>
            <a:r>
              <a:rPr lang="en-US" sz="37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Conseil</a:t>
            </a:r>
            <a:r>
              <a:rPr lang="en-US" sz="37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7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Tutelle</a:t>
            </a:r>
            <a:endParaRPr lang="en-US" sz="3799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327776" y="8865983"/>
            <a:ext cx="8954328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Cour Internationale de Justice</a:t>
            </a: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6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7027" y="2004296"/>
            <a:ext cx="6434773" cy="6415804"/>
            <a:chOff x="0" y="0"/>
            <a:chExt cx="1029121" cy="12360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9121" cy="1236037"/>
            </a:xfrm>
            <a:custGeom>
              <a:avLst/>
              <a:gdLst/>
              <a:ahLst/>
              <a:cxnLst/>
              <a:rect l="l" t="t" r="r" b="b"/>
              <a:pathLst>
                <a:path w="1029121" h="1236037">
                  <a:moveTo>
                    <a:pt x="26806" y="0"/>
                  </a:moveTo>
                  <a:lnTo>
                    <a:pt x="1002315" y="0"/>
                  </a:lnTo>
                  <a:cubicBezTo>
                    <a:pt x="1017120" y="0"/>
                    <a:pt x="1029121" y="12002"/>
                    <a:pt x="1029121" y="26806"/>
                  </a:cubicBezTo>
                  <a:lnTo>
                    <a:pt x="1029121" y="1209231"/>
                  </a:lnTo>
                  <a:cubicBezTo>
                    <a:pt x="1029121" y="1224036"/>
                    <a:pt x="1017120" y="1236037"/>
                    <a:pt x="1002315" y="1236037"/>
                  </a:cubicBezTo>
                  <a:lnTo>
                    <a:pt x="26806" y="1236037"/>
                  </a:lnTo>
                  <a:cubicBezTo>
                    <a:pt x="12002" y="1236037"/>
                    <a:pt x="0" y="1224036"/>
                    <a:pt x="0" y="1209231"/>
                  </a:cubicBezTo>
                  <a:lnTo>
                    <a:pt x="0" y="26806"/>
                  </a:lnTo>
                  <a:cubicBezTo>
                    <a:pt x="0" y="12002"/>
                    <a:pt x="12002" y="0"/>
                    <a:pt x="26806" y="0"/>
                  </a:cubicBezTo>
                  <a:close/>
                </a:path>
              </a:pathLst>
            </a:custGeom>
            <a:blipFill>
              <a:blip r:embed="rId2"/>
              <a:stretch>
                <a:fillRect l="-40243" r="-40243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2590800" y="214950"/>
            <a:ext cx="13137654" cy="1505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80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L'Assemblée</a:t>
            </a:r>
            <a:r>
              <a:rPr lang="en-US" sz="8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80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Générale</a:t>
            </a:r>
            <a:r>
              <a:rPr lang="en-US" sz="8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86600" y="2674565"/>
            <a:ext cx="10744200" cy="57836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300"/>
              </a:lnSpc>
            </a:pP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 </a:t>
            </a:r>
            <a:r>
              <a:rPr lang="en-US" sz="2800" b="1" dirty="0" err="1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L’Assemblée</a:t>
            </a: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générale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(AG)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regroupe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tous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Etats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membres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vote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selon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principe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: un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Etat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=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voix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; pour les questions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importantes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(art 18§ 2). </a:t>
            </a:r>
          </a:p>
          <a:p>
            <a:pPr>
              <a:lnSpc>
                <a:spcPts val="6300"/>
              </a:lnSpc>
            </a:pP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Elle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n’émet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 des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recommandations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non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contraignantes</a:t>
            </a: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  <a:endParaRPr lang="en-US" sz="28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6300"/>
              </a:lnSpc>
            </a:pP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 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L’assemblée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statue à la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majorité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deux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tiers des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Etats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présents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votants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algn="ctr">
              <a:lnSpc>
                <a:spcPts val="7279"/>
              </a:lnSpc>
            </a:pPr>
            <a:endParaRPr lang="en-US" sz="45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6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1608" y="2319977"/>
            <a:ext cx="5246370" cy="7371153"/>
            <a:chOff x="0" y="0"/>
            <a:chExt cx="812800" cy="11419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141985"/>
            </a:xfrm>
            <a:custGeom>
              <a:avLst/>
              <a:gdLst/>
              <a:ahLst/>
              <a:cxnLst/>
              <a:rect l="l" t="t" r="r" b="b"/>
              <a:pathLst>
                <a:path w="812800" h="1141985">
                  <a:moveTo>
                    <a:pt x="0" y="0"/>
                  </a:moveTo>
                  <a:lnTo>
                    <a:pt x="812800" y="0"/>
                  </a:lnTo>
                  <a:lnTo>
                    <a:pt x="812800" y="1141985"/>
                  </a:lnTo>
                  <a:lnTo>
                    <a:pt x="0" y="1141985"/>
                  </a:lnTo>
                  <a:close/>
                </a:path>
              </a:pathLst>
            </a:custGeom>
            <a:blipFill>
              <a:blip r:embed="rId2"/>
              <a:stretch>
                <a:fillRect l="-367" r="-367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2060637" y="480247"/>
            <a:ext cx="13620354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Secrétariat  Général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48400" y="3152208"/>
            <a:ext cx="11546882" cy="5706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160"/>
              </a:lnSpc>
            </a:pPr>
            <a:r>
              <a:rPr lang="en-US" sz="36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 Est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dirigé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 un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Secrétaire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général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nommé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l’AG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sur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recommandation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du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conseil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sécurité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pour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une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durée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cinq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ans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renouvelable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; </a:t>
            </a:r>
          </a:p>
          <a:p>
            <a:pPr algn="just">
              <a:lnSpc>
                <a:spcPts val="6160"/>
              </a:lnSpc>
            </a:pPr>
            <a:r>
              <a:rPr lang="en-US" sz="36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 son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rôle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politique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plus haut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fonctionnaire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l’organisation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lui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confère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une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mission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dépassant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le cadre strict de son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mandat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algn="ctr">
              <a:lnSpc>
                <a:spcPts val="7279"/>
              </a:lnSpc>
            </a:pPr>
            <a:endParaRPr lang="en-US" sz="44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6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2984" y="2050416"/>
            <a:ext cx="5467256" cy="7371153"/>
            <a:chOff x="0" y="0"/>
            <a:chExt cx="847021" cy="11419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47021" cy="1141985"/>
            </a:xfrm>
            <a:custGeom>
              <a:avLst/>
              <a:gdLst/>
              <a:ahLst/>
              <a:cxnLst/>
              <a:rect l="l" t="t" r="r" b="b"/>
              <a:pathLst>
                <a:path w="847021" h="1141985">
                  <a:moveTo>
                    <a:pt x="32569" y="0"/>
                  </a:moveTo>
                  <a:lnTo>
                    <a:pt x="814452" y="0"/>
                  </a:lnTo>
                  <a:cubicBezTo>
                    <a:pt x="832439" y="0"/>
                    <a:pt x="847021" y="14582"/>
                    <a:pt x="847021" y="32569"/>
                  </a:cubicBezTo>
                  <a:lnTo>
                    <a:pt x="847021" y="1109415"/>
                  </a:lnTo>
                  <a:cubicBezTo>
                    <a:pt x="847021" y="1127403"/>
                    <a:pt x="832439" y="1141985"/>
                    <a:pt x="814452" y="1141985"/>
                  </a:cubicBezTo>
                  <a:lnTo>
                    <a:pt x="32569" y="1141985"/>
                  </a:lnTo>
                  <a:cubicBezTo>
                    <a:pt x="14582" y="1141985"/>
                    <a:pt x="0" y="1127403"/>
                    <a:pt x="0" y="1109415"/>
                  </a:cubicBezTo>
                  <a:lnTo>
                    <a:pt x="0" y="32569"/>
                  </a:lnTo>
                  <a:cubicBezTo>
                    <a:pt x="0" y="14582"/>
                    <a:pt x="14582" y="0"/>
                    <a:pt x="32569" y="0"/>
                  </a:cubicBezTo>
                  <a:close/>
                </a:path>
              </a:pathLst>
            </a:custGeom>
            <a:blipFill>
              <a:blip r:embed="rId2"/>
              <a:stretch>
                <a:fillRect l="-55237" r="-55237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2886169" y="159703"/>
            <a:ext cx="13001327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</a:t>
            </a:r>
            <a:r>
              <a:rPr lang="en-US" sz="9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Conseil</a:t>
            </a:r>
            <a:r>
              <a:rPr lang="en-US" sz="9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9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Sécurité</a:t>
            </a:r>
            <a:r>
              <a:rPr lang="en-US" sz="9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19801" y="2247043"/>
            <a:ext cx="11811000" cy="7873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620"/>
              </a:lnSpc>
            </a:pP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 Le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Conseil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sécurité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représente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l’exécutif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l’organisation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;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c’est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organe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restreint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permanent de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quinze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membres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: cinq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membres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permanents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désignés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 la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charte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(Chine,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Etats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-Unis, France,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Royaume-Uni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Russie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 qui dispose d’un droit de veto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permettant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à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l’un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d’entre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eux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bloquer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mécanisme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vote ; </a:t>
            </a:r>
          </a:p>
          <a:p>
            <a:pPr>
              <a:lnSpc>
                <a:spcPts val="4620"/>
              </a:lnSpc>
            </a:pPr>
            <a:endParaRPr lang="en-US" sz="28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4620"/>
              </a:lnSpc>
            </a:pP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 de 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plus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Conseil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habilité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à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prendre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décisions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obligatoires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applicables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aux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Etats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membres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(pour le vote de questions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dites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substantielles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il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faut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d’une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part,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neuf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voix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sur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quinze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pour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qu’une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résolution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soit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adopté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et,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d’autre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part, que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vote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compte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au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moins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trois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Etats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membres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permanents, les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deux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autres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s’abstenant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).</a:t>
            </a:r>
          </a:p>
          <a:p>
            <a:pPr>
              <a:lnSpc>
                <a:spcPts val="6160"/>
              </a:lnSpc>
            </a:pPr>
            <a:endParaRPr lang="en-US" sz="28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6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1543" y="2261185"/>
            <a:ext cx="5246370" cy="524637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778860"/>
                  </a:lnTo>
                  <a:cubicBezTo>
                    <a:pt x="812800" y="797604"/>
                    <a:pt x="797604" y="812800"/>
                    <a:pt x="778860" y="812800"/>
                  </a:cubicBezTo>
                  <a:lnTo>
                    <a:pt x="33940" y="812800"/>
                  </a:lnTo>
                  <a:cubicBezTo>
                    <a:pt x="15196" y="812800"/>
                    <a:pt x="0" y="797604"/>
                    <a:pt x="0" y="778860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2"/>
              <a:stretch>
                <a:fillRect l="-38461" r="-3846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2464903" y="4884370"/>
            <a:ext cx="5580265" cy="5246370"/>
            <a:chOff x="0" y="0"/>
            <a:chExt cx="864529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4529" cy="812800"/>
            </a:xfrm>
            <a:custGeom>
              <a:avLst/>
              <a:gdLst/>
              <a:ahLst/>
              <a:cxnLst/>
              <a:rect l="l" t="t" r="r" b="b"/>
              <a:pathLst>
                <a:path w="864529" h="812800">
                  <a:moveTo>
                    <a:pt x="0" y="0"/>
                  </a:moveTo>
                  <a:lnTo>
                    <a:pt x="864529" y="0"/>
                  </a:lnTo>
                  <a:lnTo>
                    <a:pt x="86452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20640" r="-20640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2904728" y="537527"/>
            <a:ext cx="12478544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opérations  de maintien de la paix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96000" y="2088272"/>
            <a:ext cx="11564144" cy="37702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00"/>
              </a:lnSpc>
            </a:pP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opérations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maintien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la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paix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sont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menées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 les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casques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bleus, sous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l'égide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du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chapitre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VII de la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Charte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qui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donne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provision au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Conseil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securité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prendre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mesures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coercitives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menace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contre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paixou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d’acte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d’agression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</a:p>
          <a:p>
            <a:pPr algn="ctr">
              <a:lnSpc>
                <a:spcPts val="4900"/>
              </a:lnSpc>
            </a:pP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2579" y="8005370"/>
            <a:ext cx="11335493" cy="2821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00"/>
              </a:lnSpc>
            </a:pP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•Les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opérations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maintien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la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paixsontfinancés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 les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EtatsMembres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Les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cinqMembres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du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Conseil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securitéprennent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charge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part plus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importante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algn="ctr">
              <a:lnSpc>
                <a:spcPts val="7279"/>
              </a:lnSpc>
            </a:pPr>
            <a:endParaRPr lang="en-US" sz="28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 maintien de la paix de lONU un engagement pour la paix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" y="266700"/>
            <a:ext cx="17754600" cy="8991600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6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610109" y="1761464"/>
            <a:ext cx="6318948" cy="4597744"/>
            <a:chOff x="0" y="0"/>
            <a:chExt cx="978970" cy="7123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8970" cy="712311"/>
            </a:xfrm>
            <a:custGeom>
              <a:avLst/>
              <a:gdLst/>
              <a:ahLst/>
              <a:cxnLst/>
              <a:rect l="l" t="t" r="r" b="b"/>
              <a:pathLst>
                <a:path w="978970" h="712311">
                  <a:moveTo>
                    <a:pt x="0" y="0"/>
                  </a:moveTo>
                  <a:lnTo>
                    <a:pt x="978970" y="0"/>
                  </a:lnTo>
                  <a:lnTo>
                    <a:pt x="978970" y="712311"/>
                  </a:lnTo>
                  <a:lnTo>
                    <a:pt x="0" y="712311"/>
                  </a:lnTo>
                  <a:close/>
                </a:path>
              </a:pathLst>
            </a:custGeom>
            <a:blipFill>
              <a:blip r:embed="rId2"/>
              <a:stretch>
                <a:fillRect l="-4670" r="-4670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609600" y="1597391"/>
            <a:ext cx="10256118" cy="5155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08"/>
              </a:lnSpc>
            </a:pPr>
            <a:r>
              <a:rPr lang="en-US" sz="32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Casques bleus (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ouBéretsbleus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pour les forces de police) constituent le personnel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militaire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l´ONU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sur le terrain. Les contingents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au service de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l´Organisation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sontfournis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 les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différentesarmées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nationales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pays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membres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l´ONU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algn="ctr">
              <a:lnSpc>
                <a:spcPts val="7160"/>
              </a:lnSpc>
            </a:pPr>
            <a:endParaRPr lang="en-US" sz="32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366374" y="6359208"/>
            <a:ext cx="6318948" cy="3668712"/>
            <a:chOff x="0" y="0"/>
            <a:chExt cx="978970" cy="5683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78970" cy="568380"/>
            </a:xfrm>
            <a:custGeom>
              <a:avLst/>
              <a:gdLst/>
              <a:ahLst/>
              <a:cxnLst/>
              <a:rect l="l" t="t" r="r" b="b"/>
              <a:pathLst>
                <a:path w="978970" h="568380">
                  <a:moveTo>
                    <a:pt x="28179" y="0"/>
                  </a:moveTo>
                  <a:lnTo>
                    <a:pt x="950791" y="0"/>
                  </a:lnTo>
                  <a:cubicBezTo>
                    <a:pt x="958265" y="0"/>
                    <a:pt x="965432" y="2969"/>
                    <a:pt x="970717" y="8254"/>
                  </a:cubicBezTo>
                  <a:cubicBezTo>
                    <a:pt x="976001" y="13538"/>
                    <a:pt x="978970" y="20706"/>
                    <a:pt x="978970" y="28179"/>
                  </a:cubicBezTo>
                  <a:lnTo>
                    <a:pt x="978970" y="540200"/>
                  </a:lnTo>
                  <a:cubicBezTo>
                    <a:pt x="978970" y="547674"/>
                    <a:pt x="976001" y="554841"/>
                    <a:pt x="970717" y="560126"/>
                  </a:cubicBezTo>
                  <a:cubicBezTo>
                    <a:pt x="965432" y="565411"/>
                    <a:pt x="958265" y="568380"/>
                    <a:pt x="950791" y="568380"/>
                  </a:cubicBezTo>
                  <a:lnTo>
                    <a:pt x="28179" y="568380"/>
                  </a:lnTo>
                  <a:cubicBezTo>
                    <a:pt x="20706" y="568380"/>
                    <a:pt x="13538" y="565411"/>
                    <a:pt x="8254" y="560126"/>
                  </a:cubicBezTo>
                  <a:cubicBezTo>
                    <a:pt x="2969" y="554841"/>
                    <a:pt x="0" y="547674"/>
                    <a:pt x="0" y="540200"/>
                  </a:cubicBezTo>
                  <a:lnTo>
                    <a:pt x="0" y="28179"/>
                  </a:lnTo>
                  <a:cubicBezTo>
                    <a:pt x="0" y="20706"/>
                    <a:pt x="2969" y="13538"/>
                    <a:pt x="8254" y="8254"/>
                  </a:cubicBezTo>
                  <a:cubicBezTo>
                    <a:pt x="13538" y="2969"/>
                    <a:pt x="20706" y="0"/>
                    <a:pt x="28179" y="0"/>
                  </a:cubicBezTo>
                  <a:close/>
                </a:path>
              </a:pathLst>
            </a:custGeom>
            <a:blipFill>
              <a:blip r:embed="rId3"/>
              <a:stretch>
                <a:fillRect t="-9645" b="-9645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5156051" y="-142875"/>
            <a:ext cx="7975898" cy="1203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Casques bleus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010400" y="6965732"/>
            <a:ext cx="10918657" cy="2821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460"/>
              </a:lnSpc>
            </a:pPr>
            <a:r>
              <a:rPr lang="en-US" sz="32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L´ONU 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dispose de plus de 97 000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militaires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policiers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mission sur le terrain,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issus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plus de 110 pays,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grandes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petites nations, riches et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pauvres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s Casques bleus sauvent des vies tous les jour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" y="342900"/>
            <a:ext cx="17678400" cy="9372600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54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6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19400" y="1288157"/>
            <a:ext cx="1117208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Mission des Casques bleus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0200" y="3390900"/>
            <a:ext cx="14935200" cy="4567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60"/>
              </a:lnSpc>
            </a:pP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contingents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militaires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l´ONU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peuvent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être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appelés</a:t>
            </a:r>
            <a:r>
              <a:rPr lang="en-US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à:</a:t>
            </a:r>
            <a:endParaRPr lang="en-US" sz="28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Surveiller</a:t>
            </a: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frontière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contestée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;</a:t>
            </a:r>
            <a:endParaRPr lang="en-US" sz="28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Surveiller</a:t>
            </a: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 observer des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processus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paix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dans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régions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sortant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d´un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conflit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Assurer 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sécurité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dans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zone de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conflit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Protéger</a:t>
            </a: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 civils;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Former 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 aider les forces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militaires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nationales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Aider 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anciens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combattants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à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mettre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œuvre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les accords de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paix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qu’ils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peuvent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avoir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signés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algn="ctr">
              <a:lnSpc>
                <a:spcPts val="7279"/>
              </a:lnSpc>
            </a:pPr>
            <a:endParaRPr lang="en-US" sz="34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6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56384" y="647700"/>
            <a:ext cx="11260832" cy="1368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Conduite</a:t>
            </a:r>
            <a:r>
              <a:rPr lang="en-US" sz="8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discipline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2324100"/>
            <a:ext cx="16306800" cy="6758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32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membres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du personnel des missions de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paix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doivent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se conformer aux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normes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comportement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les plus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strictes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doivent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se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conduire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à tout moment de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façon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professionnelle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</a:t>
            </a:r>
            <a:r>
              <a:rPr lang="en-US" sz="3200" b="1" dirty="0" err="1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disciplinée</a:t>
            </a:r>
            <a:r>
              <a:rPr lang="en-US" sz="32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algn="just">
              <a:lnSpc>
                <a:spcPts val="5740"/>
              </a:lnSpc>
            </a:pPr>
            <a:endParaRPr lang="en-US" sz="3200" b="1" dirty="0" smtClean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5740"/>
              </a:lnSpc>
            </a:pPr>
            <a:r>
              <a:rPr lang="en-US" sz="32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personnel civil et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militaire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sur le terrain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doit</a:t>
            </a:r>
            <a:r>
              <a:rPr lang="en-US" sz="32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</a:t>
            </a:r>
            <a:endParaRPr lang="en-US" sz="32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457200" indent="-457200">
              <a:lnSpc>
                <a:spcPts val="5740"/>
              </a:lnSpc>
              <a:buFont typeface="Wingdings" panose="05000000000000000000" pitchFamily="2" charset="2"/>
              <a:buChar char="ü"/>
            </a:pPr>
            <a:r>
              <a:rPr lang="en-US" sz="32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Respecter 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lois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les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coutumes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pratiques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locales;</a:t>
            </a:r>
          </a:p>
          <a:p>
            <a:pPr marL="457200" indent="-457200">
              <a:lnSpc>
                <a:spcPts val="5740"/>
              </a:lnSpc>
              <a:buFont typeface="Wingdings" panose="05000000000000000000" pitchFamily="2" charset="2"/>
              <a:buChar char="ü"/>
            </a:pPr>
            <a:r>
              <a:rPr lang="en-US" sz="32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 err="1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Traiter</a:t>
            </a:r>
            <a:r>
              <a:rPr lang="en-US" sz="32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habitants du pays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hôte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avec respect,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courtoisie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et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considération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;</a:t>
            </a:r>
          </a:p>
          <a:p>
            <a:pPr marL="571500" indent="-571500">
              <a:lnSpc>
                <a:spcPts val="5740"/>
              </a:lnSpc>
              <a:buFont typeface="Wingdings" panose="05000000000000000000" pitchFamily="2" charset="2"/>
              <a:buChar char="ü"/>
            </a:pPr>
            <a:r>
              <a:rPr lang="en-US" sz="3200" b="1" dirty="0" err="1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Être</a:t>
            </a:r>
            <a:r>
              <a:rPr lang="en-US" sz="32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impartial,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intègre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</a:t>
            </a:r>
            <a:r>
              <a:rPr lang="en-US" sz="32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agir</a:t>
            </a:r>
            <a:r>
              <a: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avec tact.</a:t>
            </a:r>
          </a:p>
          <a:p>
            <a:pPr algn="ctr">
              <a:lnSpc>
                <a:spcPts val="7139"/>
              </a:lnSpc>
            </a:pPr>
            <a:endParaRPr lang="en-US" sz="41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6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778088"/>
            <a:ext cx="18288000" cy="4508911"/>
            <a:chOff x="0" y="0"/>
            <a:chExt cx="2195375" cy="6374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5375" cy="637490"/>
            </a:xfrm>
            <a:custGeom>
              <a:avLst/>
              <a:gdLst/>
              <a:ahLst/>
              <a:cxnLst/>
              <a:rect l="l" t="t" r="r" b="b"/>
              <a:pathLst>
                <a:path w="2195375" h="637490">
                  <a:moveTo>
                    <a:pt x="0" y="0"/>
                  </a:moveTo>
                  <a:lnTo>
                    <a:pt x="2195375" y="0"/>
                  </a:lnTo>
                  <a:lnTo>
                    <a:pt x="2195375" y="637490"/>
                  </a:lnTo>
                  <a:lnTo>
                    <a:pt x="0" y="637490"/>
                  </a:lnTo>
                  <a:close/>
                </a:path>
              </a:pathLst>
            </a:custGeom>
            <a:blipFill>
              <a:blip r:embed="rId2"/>
              <a:stretch>
                <a:fillRect t="-25332" b="-25332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4064645" y="458680"/>
            <a:ext cx="9244310" cy="1185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28"/>
              </a:lnSpc>
            </a:pPr>
            <a:r>
              <a:rPr lang="en-US" sz="6948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ONU : </a:t>
            </a:r>
            <a:r>
              <a:rPr lang="en-US" sz="6948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Enjeux</a:t>
            </a:r>
            <a:r>
              <a:rPr lang="en-US" sz="6948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</a:t>
            </a:r>
            <a:r>
              <a:rPr lang="en-US" sz="6948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défis</a:t>
            </a:r>
            <a:endParaRPr lang="en-US" sz="6948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09600" y="1933382"/>
            <a:ext cx="9236400" cy="3844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75"/>
              </a:lnSpc>
            </a:pP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L’ONU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pris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entre le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marteau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intérêts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puissances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l’enclume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du devoir.</a:t>
            </a:r>
          </a:p>
          <a:p>
            <a:pPr algn="l">
              <a:lnSpc>
                <a:spcPts val="4775"/>
              </a:lnSpc>
            </a:pPr>
            <a:endParaRPr lang="en-US" sz="28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4775"/>
              </a:lnSpc>
            </a:pP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problématique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du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financement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missions de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paix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algn="l">
              <a:lnSpc>
                <a:spcPts val="6806"/>
              </a:lnSpc>
            </a:pPr>
            <a:endParaRPr lang="en-US" sz="3411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439400" y="1933382"/>
            <a:ext cx="7620001" cy="42832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20"/>
              </a:lnSpc>
            </a:pP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L’incapacité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à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empêcher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les </a:t>
            </a:r>
            <a:r>
              <a:rPr lang="en-US" sz="2800" b="1" dirty="0" err="1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conflits</a:t>
            </a: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  <a:endParaRPr lang="en-US" sz="28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>
              <a:lnSpc>
                <a:spcPts val="4420"/>
              </a:lnSpc>
            </a:pP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lutte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contre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principaux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fléaux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: </a:t>
            </a:r>
          </a:p>
          <a:p>
            <a:pPr marL="457200" indent="-457200">
              <a:lnSpc>
                <a:spcPts val="4420"/>
              </a:lnSpc>
              <a:buFont typeface="Wingdings" panose="05000000000000000000" pitchFamily="2" charset="2"/>
              <a:buChar char="ü"/>
            </a:pPr>
            <a:r>
              <a:rPr lang="en-US" sz="2800" b="1" dirty="0" err="1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Changement</a:t>
            </a: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climatique</a:t>
            </a:r>
            <a:endParaRPr lang="en-US" sz="28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457200" indent="-457200">
              <a:lnSpc>
                <a:spcPts val="4420"/>
              </a:lnSpc>
              <a:buFont typeface="Wingdings" panose="05000000000000000000" pitchFamily="2" charset="2"/>
              <a:buChar char="ü"/>
            </a:pPr>
            <a:r>
              <a:rPr lang="en-US" sz="2800" b="1" dirty="0" err="1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Terrorisme</a:t>
            </a:r>
            <a:endParaRPr lang="en-US" sz="28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457200" indent="-457200">
              <a:lnSpc>
                <a:spcPts val="442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maladies</a:t>
            </a:r>
          </a:p>
          <a:p>
            <a:pPr marL="457200" indent="-457200">
              <a:lnSpc>
                <a:spcPts val="442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crises </a:t>
            </a:r>
            <a:r>
              <a:rPr lang="en-US" sz="28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humanitaires</a:t>
            </a:r>
            <a:r>
              <a:rPr lang="en-US" sz="28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algn="ctr">
              <a:lnSpc>
                <a:spcPts val="6965"/>
              </a:lnSpc>
            </a:pPr>
            <a:endParaRPr lang="en-US" sz="3157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6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83167" y="1349326"/>
            <a:ext cx="7165023" cy="8130523"/>
          </a:xfrm>
          <a:custGeom>
            <a:avLst/>
            <a:gdLst/>
            <a:ahLst/>
            <a:cxnLst/>
            <a:rect l="l" t="t" r="r" b="b"/>
            <a:pathLst>
              <a:path w="7165023" h="8130523">
                <a:moveTo>
                  <a:pt x="0" y="0"/>
                </a:moveTo>
                <a:lnTo>
                  <a:pt x="7165023" y="0"/>
                </a:lnTo>
                <a:lnTo>
                  <a:pt x="7165023" y="8130523"/>
                </a:lnTo>
                <a:lnTo>
                  <a:pt x="0" y="81305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56425" y="1250249"/>
            <a:ext cx="9527757" cy="8229600"/>
          </a:xfrm>
          <a:custGeom>
            <a:avLst/>
            <a:gdLst/>
            <a:ahLst/>
            <a:cxnLst/>
            <a:rect l="l" t="t" r="r" b="b"/>
            <a:pathLst>
              <a:path w="9527757" h="8229600">
                <a:moveTo>
                  <a:pt x="0" y="0"/>
                </a:moveTo>
                <a:lnTo>
                  <a:pt x="9527757" y="0"/>
                </a:lnTo>
                <a:lnTo>
                  <a:pt x="952775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82124" y="1897362"/>
            <a:ext cx="11276359" cy="3246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55"/>
              </a:lnSpc>
            </a:pPr>
            <a:r>
              <a:rPr lang="en-US" sz="9325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FIN</a:t>
            </a:r>
          </a:p>
          <a:p>
            <a:pPr algn="ctr">
              <a:lnSpc>
                <a:spcPts val="13055"/>
              </a:lnSpc>
            </a:pPr>
            <a:endParaRPr lang="en-US" sz="9325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803</Words>
  <Application>Microsoft Office PowerPoint</Application>
  <PresentationFormat>Custom</PresentationFormat>
  <Paragraphs>85</Paragraphs>
  <Slides>16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Open Sans Bold</vt:lpstr>
      <vt:lpstr>Calibri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Votre texte de paragraphe</dc:title>
  <dc:creator>Marcken Love Guerrier</dc:creator>
  <cp:lastModifiedBy>Marcken Love Guerrier</cp:lastModifiedBy>
  <cp:revision>7</cp:revision>
  <dcterms:created xsi:type="dcterms:W3CDTF">2006-08-16T00:00:00Z</dcterms:created>
  <dcterms:modified xsi:type="dcterms:W3CDTF">2025-04-29T20:14:21Z</dcterms:modified>
  <dc:identifier>DAGlmfFII5U</dc:identifier>
</cp:coreProperties>
</file>